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8" r:id="rId2"/>
    <p:sldId id="273" r:id="rId3"/>
    <p:sldId id="274" r:id="rId4"/>
    <p:sldId id="258" r:id="rId5"/>
    <p:sldId id="276" r:id="rId6"/>
    <p:sldId id="278" r:id="rId7"/>
    <p:sldId id="279" r:id="rId8"/>
    <p:sldId id="280" r:id="rId9"/>
    <p:sldId id="272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58E1826D-C9E9-47B8-AAB5-F596FE4B5552}"/>
              </a:ext>
            </a:extLst>
          </p:cNvPr>
          <p:cNvSpPr txBox="1"/>
          <p:nvPr/>
        </p:nvSpPr>
        <p:spPr>
          <a:xfrm>
            <a:off x="504824" y="2076450"/>
            <a:ext cx="11001375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sz="4000" b="1" dirty="0">
                <a:solidFill>
                  <a:srgbClr val="FF0000"/>
                </a:solidFill>
                <a:latin typeface="Poppins"/>
              </a:rPr>
              <a:t>PREDSTAVITEV ELABORATA O OBLIKOVANJU CENE ZA IZVAJANJE GJS RAVNANJA Z ODPADKI ZA PREDRAČUNSKO LETO 2023</a:t>
            </a:r>
          </a:p>
          <a:p>
            <a:endParaRPr lang="sl-SI" sz="4000" b="1" dirty="0">
              <a:solidFill>
                <a:srgbClr val="FF0000"/>
              </a:solidFill>
              <a:latin typeface="Poppins"/>
            </a:endParaRPr>
          </a:p>
          <a:p>
            <a:r>
              <a:rPr lang="sl-SI" b="1" dirty="0">
                <a:solidFill>
                  <a:srgbClr val="FF0000"/>
                </a:solidFill>
                <a:latin typeface="Poppins"/>
              </a:rPr>
              <a:t>Maj  2023</a:t>
            </a:r>
          </a:p>
        </p:txBody>
      </p:sp>
    </p:spTree>
    <p:extLst>
      <p:ext uri="{BB962C8B-B14F-4D97-AF65-F5344CB8AC3E}">
        <p14:creationId xmlns:p14="http://schemas.microsoft.com/office/powerpoint/2010/main" val="3433389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5C4782-BA1E-DA95-DFE4-E2BA2A866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950" y="609600"/>
            <a:ext cx="11476140" cy="455802"/>
          </a:xfrm>
        </p:spPr>
        <p:txBody>
          <a:bodyPr>
            <a:normAutofit/>
          </a:bodyPr>
          <a:lstStyle/>
          <a:p>
            <a:r>
              <a:rPr lang="sl-SI" sz="1800" b="1" dirty="0">
                <a:solidFill>
                  <a:srgbClr val="FF0000"/>
                </a:solidFill>
              </a:rPr>
              <a:t>PREDSTAVITEV LOČENEGA ZBIRANJA ODPADKOV PO LETIH (v kg)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E4D56FB5-90F9-FD3C-B846-52BF4107CC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413158"/>
              </p:ext>
            </p:extLst>
          </p:nvPr>
        </p:nvGraphicFramePr>
        <p:xfrm>
          <a:off x="0" y="1753299"/>
          <a:ext cx="12192000" cy="4915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1747">
                  <a:extLst>
                    <a:ext uri="{9D8B030D-6E8A-4147-A177-3AD203B41FA5}">
                      <a16:colId xmlns:a16="http://schemas.microsoft.com/office/drawing/2014/main" val="2679051520"/>
                    </a:ext>
                  </a:extLst>
                </a:gridCol>
                <a:gridCol w="704675">
                  <a:extLst>
                    <a:ext uri="{9D8B030D-6E8A-4147-A177-3AD203B41FA5}">
                      <a16:colId xmlns:a16="http://schemas.microsoft.com/office/drawing/2014/main" val="3530066926"/>
                    </a:ext>
                  </a:extLst>
                </a:gridCol>
                <a:gridCol w="587229">
                  <a:extLst>
                    <a:ext uri="{9D8B030D-6E8A-4147-A177-3AD203B41FA5}">
                      <a16:colId xmlns:a16="http://schemas.microsoft.com/office/drawing/2014/main" val="1883625504"/>
                    </a:ext>
                  </a:extLst>
                </a:gridCol>
                <a:gridCol w="761999">
                  <a:extLst>
                    <a:ext uri="{9D8B030D-6E8A-4147-A177-3AD203B41FA5}">
                      <a16:colId xmlns:a16="http://schemas.microsoft.com/office/drawing/2014/main" val="4221121043"/>
                    </a:ext>
                  </a:extLst>
                </a:gridCol>
                <a:gridCol w="559192">
                  <a:extLst>
                    <a:ext uri="{9D8B030D-6E8A-4147-A177-3AD203B41FA5}">
                      <a16:colId xmlns:a16="http://schemas.microsoft.com/office/drawing/2014/main" val="1180696910"/>
                    </a:ext>
                  </a:extLst>
                </a:gridCol>
                <a:gridCol w="634467">
                  <a:extLst>
                    <a:ext uri="{9D8B030D-6E8A-4147-A177-3AD203B41FA5}">
                      <a16:colId xmlns:a16="http://schemas.microsoft.com/office/drawing/2014/main" val="826560471"/>
                    </a:ext>
                  </a:extLst>
                </a:gridCol>
                <a:gridCol w="537684">
                  <a:extLst>
                    <a:ext uri="{9D8B030D-6E8A-4147-A177-3AD203B41FA5}">
                      <a16:colId xmlns:a16="http://schemas.microsoft.com/office/drawing/2014/main" val="124731991"/>
                    </a:ext>
                  </a:extLst>
                </a:gridCol>
                <a:gridCol w="645222">
                  <a:extLst>
                    <a:ext uri="{9D8B030D-6E8A-4147-A177-3AD203B41FA5}">
                      <a16:colId xmlns:a16="http://schemas.microsoft.com/office/drawing/2014/main" val="3259354419"/>
                    </a:ext>
                  </a:extLst>
                </a:gridCol>
                <a:gridCol w="540374">
                  <a:extLst>
                    <a:ext uri="{9D8B030D-6E8A-4147-A177-3AD203B41FA5}">
                      <a16:colId xmlns:a16="http://schemas.microsoft.com/office/drawing/2014/main" val="4098479785"/>
                    </a:ext>
                  </a:extLst>
                </a:gridCol>
                <a:gridCol w="698990">
                  <a:extLst>
                    <a:ext uri="{9D8B030D-6E8A-4147-A177-3AD203B41FA5}">
                      <a16:colId xmlns:a16="http://schemas.microsoft.com/office/drawing/2014/main" val="2809141651"/>
                    </a:ext>
                  </a:extLst>
                </a:gridCol>
                <a:gridCol w="623715">
                  <a:extLst>
                    <a:ext uri="{9D8B030D-6E8A-4147-A177-3AD203B41FA5}">
                      <a16:colId xmlns:a16="http://schemas.microsoft.com/office/drawing/2014/main" val="1428645597"/>
                    </a:ext>
                  </a:extLst>
                </a:gridCol>
                <a:gridCol w="742004">
                  <a:extLst>
                    <a:ext uri="{9D8B030D-6E8A-4147-A177-3AD203B41FA5}">
                      <a16:colId xmlns:a16="http://schemas.microsoft.com/office/drawing/2014/main" val="287238587"/>
                    </a:ext>
                  </a:extLst>
                </a:gridCol>
                <a:gridCol w="548439">
                  <a:extLst>
                    <a:ext uri="{9D8B030D-6E8A-4147-A177-3AD203B41FA5}">
                      <a16:colId xmlns:a16="http://schemas.microsoft.com/office/drawing/2014/main" val="1802071717"/>
                    </a:ext>
                  </a:extLst>
                </a:gridCol>
                <a:gridCol w="701678">
                  <a:extLst>
                    <a:ext uri="{9D8B030D-6E8A-4147-A177-3AD203B41FA5}">
                      <a16:colId xmlns:a16="http://schemas.microsoft.com/office/drawing/2014/main" val="3833083381"/>
                    </a:ext>
                  </a:extLst>
                </a:gridCol>
                <a:gridCol w="559192">
                  <a:extLst>
                    <a:ext uri="{9D8B030D-6E8A-4147-A177-3AD203B41FA5}">
                      <a16:colId xmlns:a16="http://schemas.microsoft.com/office/drawing/2014/main" val="949353043"/>
                    </a:ext>
                  </a:extLst>
                </a:gridCol>
                <a:gridCol w="701678">
                  <a:extLst>
                    <a:ext uri="{9D8B030D-6E8A-4147-A177-3AD203B41FA5}">
                      <a16:colId xmlns:a16="http://schemas.microsoft.com/office/drawing/2014/main" val="323887637"/>
                    </a:ext>
                  </a:extLst>
                </a:gridCol>
                <a:gridCol w="623715">
                  <a:extLst>
                    <a:ext uri="{9D8B030D-6E8A-4147-A177-3AD203B41FA5}">
                      <a16:colId xmlns:a16="http://schemas.microsoft.com/office/drawing/2014/main" val="3235123111"/>
                    </a:ext>
                  </a:extLst>
                </a:gridCol>
              </a:tblGrid>
              <a:tr h="312318"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2015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2016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2017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2018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2019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2020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2021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2022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3954998931"/>
                  </a:ext>
                </a:extLst>
              </a:tr>
              <a:tr h="297446"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gospod. In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pravni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gospod. In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pravni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gospod. In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pravni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gospod. In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pravni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gospod. In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pravni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gospod. In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pravni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gospod. In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pravni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gospod. In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pravni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1534675749"/>
                  </a:ext>
                </a:extLst>
              </a:tr>
              <a:tr h="541144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frakcija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pavšal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pavšal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pavšal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pavšal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pavšal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pavšal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pavšal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pavšal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218008488"/>
                  </a:ext>
                </a:extLst>
              </a:tr>
              <a:tr h="297446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embalaža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1.604.278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 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1.790.703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1.775.026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1.922.693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2.104.296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2.455.204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2.120.558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2.131.927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1533627980"/>
                  </a:ext>
                </a:extLst>
              </a:tr>
              <a:tr h="297446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ločeno zbrane frakcije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2.576.488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 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2.975.256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3.969.630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4.055.104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3.714.517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4.343.618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3.912.148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3.820.284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1406632446"/>
                  </a:ext>
                </a:extLst>
              </a:tr>
              <a:tr h="297446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kosovni - ostanek po sortiranju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783.494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 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757.898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1.151.072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1.241.716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1.244.948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1.496.449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1.293.259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1.438.066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2897771909"/>
                  </a:ext>
                </a:extLst>
              </a:tr>
              <a:tr h="312318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BIO odpadki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1.824.358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 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2.033.080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1.997.510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2.187.300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2.442.836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2.776.272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2.102.261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2.042.560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270280995"/>
                  </a:ext>
                </a:extLst>
              </a:tr>
              <a:tr h="312318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SKUPAJ LOČENE FRAKCIJE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6.788.618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7.556.937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8.893.238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9.406.813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9.506.597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11.071.543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9.428.226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9.432.837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1028491875"/>
                  </a:ext>
                </a:extLst>
              </a:tr>
              <a:tr h="312318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MKO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9.758.370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3.541.546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9.934.847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3.439.902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9.689.476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3.303.104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9.646.810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3.406.383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9.180.995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3.146.090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9.189.593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2.719.466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7.863.417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2.125.295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7.617.681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2.273.518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4169386649"/>
                  </a:ext>
                </a:extLst>
              </a:tr>
              <a:tr h="541144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SKUPAJ KOMUNALNI ODPADKI GOSPODINJSTVA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16.546.988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17.491.784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18.582.714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19.053.623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18.687.592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20.261.136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17.291.643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17.050.518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1000553622"/>
                  </a:ext>
                </a:extLst>
              </a:tr>
              <a:tr h="541144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RAZMERJE MKO/LOČENO (samo </a:t>
                      </a:r>
                      <a:r>
                        <a:rPr lang="sl-SI" sz="9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gosp</a:t>
                      </a:r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 + pavšal)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58,9/41,1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56,8/43,2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52,1/47,9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50,6/49,4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49,1/50,9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45,3/54,7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45,4/54,6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44,7/55,2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3524413547"/>
                  </a:ext>
                </a:extLst>
              </a:tr>
              <a:tr h="541144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SKUPAJ KOMUNALNI ODPADKI VSI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20.088.534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20.931.686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21.885.818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22.460.006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21.833.682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22.980.602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19.416.938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19.324.036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3558563525"/>
                  </a:ext>
                </a:extLst>
              </a:tr>
              <a:tr h="312318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RAZMERJE MKO/LOČENO (VSI)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66,2/33,8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>
                          <a:solidFill>
                            <a:srgbClr val="FF0000"/>
                          </a:solidFill>
                          <a:effectLst/>
                        </a:rPr>
                        <a:t>63,9/36,1</a:t>
                      </a:r>
                      <a:endParaRPr lang="sl-SI" sz="9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59,4/40,6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58,1/41,9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56,5/43,5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51,8/48,2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51,4/48,6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51,2/48,8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3473527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161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DC2EDC-DC95-F597-323F-7210E1E8E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339" y="290819"/>
            <a:ext cx="11450971" cy="430635"/>
          </a:xfrm>
        </p:spPr>
        <p:txBody>
          <a:bodyPr>
            <a:normAutofit/>
          </a:bodyPr>
          <a:lstStyle/>
          <a:p>
            <a:r>
              <a:rPr lang="sl-SI" sz="1800" dirty="0">
                <a:solidFill>
                  <a:srgbClr val="FF0000"/>
                </a:solidFill>
              </a:rPr>
              <a:t>ZBRANI ODPADKI PO OBČINAH – GJS  ( v kg)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CCE8337A-0EAE-6E50-AC3E-09DEE8832A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334881"/>
              </p:ext>
            </p:extLst>
          </p:nvPr>
        </p:nvGraphicFramePr>
        <p:xfrm>
          <a:off x="159391" y="909006"/>
          <a:ext cx="11576810" cy="55603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3830">
                  <a:extLst>
                    <a:ext uri="{9D8B030D-6E8A-4147-A177-3AD203B41FA5}">
                      <a16:colId xmlns:a16="http://schemas.microsoft.com/office/drawing/2014/main" val="3931044433"/>
                    </a:ext>
                  </a:extLst>
                </a:gridCol>
                <a:gridCol w="1653830">
                  <a:extLst>
                    <a:ext uri="{9D8B030D-6E8A-4147-A177-3AD203B41FA5}">
                      <a16:colId xmlns:a16="http://schemas.microsoft.com/office/drawing/2014/main" val="3689770385"/>
                    </a:ext>
                  </a:extLst>
                </a:gridCol>
                <a:gridCol w="1653830">
                  <a:extLst>
                    <a:ext uri="{9D8B030D-6E8A-4147-A177-3AD203B41FA5}">
                      <a16:colId xmlns:a16="http://schemas.microsoft.com/office/drawing/2014/main" val="3519431787"/>
                    </a:ext>
                  </a:extLst>
                </a:gridCol>
                <a:gridCol w="1653830">
                  <a:extLst>
                    <a:ext uri="{9D8B030D-6E8A-4147-A177-3AD203B41FA5}">
                      <a16:colId xmlns:a16="http://schemas.microsoft.com/office/drawing/2014/main" val="3044087433"/>
                    </a:ext>
                  </a:extLst>
                </a:gridCol>
                <a:gridCol w="1653830">
                  <a:extLst>
                    <a:ext uri="{9D8B030D-6E8A-4147-A177-3AD203B41FA5}">
                      <a16:colId xmlns:a16="http://schemas.microsoft.com/office/drawing/2014/main" val="1429142229"/>
                    </a:ext>
                  </a:extLst>
                </a:gridCol>
                <a:gridCol w="1653830">
                  <a:extLst>
                    <a:ext uri="{9D8B030D-6E8A-4147-A177-3AD203B41FA5}">
                      <a16:colId xmlns:a16="http://schemas.microsoft.com/office/drawing/2014/main" val="953207156"/>
                    </a:ext>
                  </a:extLst>
                </a:gridCol>
                <a:gridCol w="1653830">
                  <a:extLst>
                    <a:ext uri="{9D8B030D-6E8A-4147-A177-3AD203B41FA5}">
                      <a16:colId xmlns:a16="http://schemas.microsoft.com/office/drawing/2014/main" val="1498118937"/>
                    </a:ext>
                  </a:extLst>
                </a:gridCol>
              </a:tblGrid>
              <a:tr h="453571"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600" u="none" strike="noStrike">
                          <a:effectLst/>
                        </a:rPr>
                        <a:t>Letno zbrani GJS pavšal in pravne 2021</a:t>
                      </a:r>
                      <a:endParaRPr lang="sl-SI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1528244880"/>
                  </a:ext>
                </a:extLst>
              </a:tr>
              <a:tr h="152454"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769278861"/>
                  </a:ext>
                </a:extLst>
              </a:tr>
              <a:tr h="286340"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BRDA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KANAL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MIREN-KOSTANJEVICA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NOVA GORICA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RENČE VOGRSKO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Skupna vsota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1224107141"/>
                  </a:ext>
                </a:extLst>
              </a:tr>
              <a:tr h="152454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SKUPAJ Embalaža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386.092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182.217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223.371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1.154.009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174.869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2.120.558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1869904124"/>
                  </a:ext>
                </a:extLst>
              </a:tr>
              <a:tr h="28634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SKUPAJ Ločeno zbrane frakcije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660.640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540.032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500.789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1.879.476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331.211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3.912.148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97980526"/>
                  </a:ext>
                </a:extLst>
              </a:tr>
              <a:tr h="425699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SKUPAJ Biorazgradljivi odpadki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165.332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133.094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149.120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1.531.755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122.960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2.102.261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2796520024"/>
                  </a:ext>
                </a:extLst>
              </a:tr>
              <a:tr h="28634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SKUPAJ Mešani komunalni odpadki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983.836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904.720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809.311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6.391.469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899.376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9.988.712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4244979064"/>
                  </a:ext>
                </a:extLst>
              </a:tr>
              <a:tr h="425699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u="none" strike="noStrike">
                          <a:effectLst/>
                        </a:rPr>
                        <a:t>SKUPAJ Kosovni odpadki-ostanek po sortiranju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293.433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262.433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212.190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757.052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141.652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1.666.760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2895154581"/>
                  </a:ext>
                </a:extLst>
              </a:tr>
              <a:tr h="152454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effectLst/>
                        </a:rPr>
                        <a:t>Skupna vsota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effectLst/>
                        </a:rPr>
                        <a:t>2.489.333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effectLst/>
                        </a:rPr>
                        <a:t>2.022.496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effectLst/>
                        </a:rPr>
                        <a:t>1.894.781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effectLst/>
                        </a:rPr>
                        <a:t>11.713.761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effectLst/>
                        </a:rPr>
                        <a:t>1.670.068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19.790.439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3388495279"/>
                  </a:ext>
                </a:extLst>
              </a:tr>
              <a:tr h="152454"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12,58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10,22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9,57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59,19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8,44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769149448"/>
                  </a:ext>
                </a:extLst>
              </a:tr>
              <a:tr h="453571"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600" u="none" strike="noStrike" dirty="0">
                          <a:effectLst/>
                        </a:rPr>
                        <a:t>Letno zbrani GJS pavšal in pravne 2022</a:t>
                      </a:r>
                      <a:endParaRPr lang="sl-SI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1704499559"/>
                  </a:ext>
                </a:extLst>
              </a:tr>
              <a:tr h="28634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BRDA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KANAL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MIREN-KOSTANJEVICA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NOVA GORICA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RENČE VOGRSKO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</a:rPr>
                        <a:t>Skupna vsota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2025415529"/>
                  </a:ext>
                </a:extLst>
              </a:tr>
              <a:tr h="152454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SKUPAJ Embalaža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396.073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184.927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226.012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1.161.602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163.313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2.131.927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3381406227"/>
                  </a:ext>
                </a:extLst>
              </a:tr>
              <a:tr h="28634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SKUPAJ Ločeno zbrane frakcije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626.162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539.525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464.303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1.902.260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288.034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3.820.284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3572259326"/>
                  </a:ext>
                </a:extLst>
              </a:tr>
              <a:tr h="425699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SKUPAJ Biorazgradljivi odpadki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138.087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109.675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139.930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1.488.547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166.321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2.042.560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1061347764"/>
                  </a:ext>
                </a:extLst>
              </a:tr>
              <a:tr h="28634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SKUPAJ Mešani komunalni odpadki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964.449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872.627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814.899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6.389.512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849.712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9.891.199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3464216340"/>
                  </a:ext>
                </a:extLst>
              </a:tr>
              <a:tr h="425699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u="none" strike="noStrike">
                          <a:effectLst/>
                        </a:rPr>
                        <a:t>SKUPAJ Kosovni odpadki-ostanek po sortiranju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308.944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268.397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239.194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717.850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127.757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1.662.142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2456606173"/>
                  </a:ext>
                </a:extLst>
              </a:tr>
              <a:tr h="152454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 dirty="0">
                          <a:effectLst/>
                        </a:rPr>
                        <a:t>Skupna vsota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2.433.715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1.975.151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1.884.338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11.659.771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1.595.137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19.548.112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2054380476"/>
                  </a:ext>
                </a:extLst>
              </a:tr>
              <a:tr h="152454"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12,45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10,10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9,64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59,65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8,16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6" marR="8336" marT="8336" marB="0" anchor="b"/>
                </a:tc>
                <a:extLst>
                  <a:ext uri="{0D108BD9-81ED-4DB2-BD59-A6C34878D82A}">
                    <a16:rowId xmlns:a16="http://schemas.microsoft.com/office/drawing/2014/main" val="619169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0032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0B3EB3-4215-496A-886A-38C9A9488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235" y="241198"/>
            <a:ext cx="11084312" cy="617446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rgbClr val="FF0000"/>
                </a:solidFill>
              </a:rPr>
              <a:t>IZHODIŠČA ZA PRIPRAVO NOVEGA ELABORATA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0B327BE-2B19-4D27-B251-F98FA239F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224" y="1215483"/>
            <a:ext cx="10716323" cy="5401319"/>
          </a:xfrm>
        </p:spPr>
        <p:txBody>
          <a:bodyPr/>
          <a:lstStyle/>
          <a:p>
            <a:pPr marL="285750" indent="-285750" algn="l">
              <a:buFontTx/>
              <a:buChar char="-"/>
            </a:pPr>
            <a:r>
              <a:rPr lang="sl-SI" dirty="0">
                <a:solidFill>
                  <a:schemeClr val="tx1"/>
                </a:solidFill>
              </a:rPr>
              <a:t>Nov elaborat je pripravljen na podlagi obračunskega leta 2022, ter predračunskega leta 2023 z veljavnostjo cene od 1.7.2023 do 30.6.2024</a:t>
            </a:r>
          </a:p>
          <a:p>
            <a:pPr algn="l"/>
            <a:endParaRPr lang="sl-SI" dirty="0">
              <a:solidFill>
                <a:schemeClr val="tx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sl-SI" dirty="0">
                <a:solidFill>
                  <a:schemeClr val="tx1"/>
                </a:solidFill>
              </a:rPr>
              <a:t>Pripravljen je na podlagi zbranih količin v letu 2022 v petih občinah ter planiranih količin in stroškov v letu 2023</a:t>
            </a:r>
          </a:p>
          <a:p>
            <a:pPr algn="l"/>
            <a:endParaRPr lang="sl-SI" dirty="0">
              <a:solidFill>
                <a:schemeClr val="tx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sl-SI" dirty="0">
                <a:solidFill>
                  <a:schemeClr val="tx1"/>
                </a:solidFill>
              </a:rPr>
              <a:t>Občinski in mestni svet bodo tokrat prvič sprejemali dva elaborata (zbiranje KO – Komunala NG in obdelava ter odlaganje odpadkov – </a:t>
            </a:r>
            <a:r>
              <a:rPr lang="sl-SI" dirty="0" err="1">
                <a:solidFill>
                  <a:schemeClr val="tx1"/>
                </a:solidFill>
              </a:rPr>
              <a:t>Kostak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d.d</a:t>
            </a:r>
            <a:r>
              <a:rPr lang="sl-SI" dirty="0">
                <a:solidFill>
                  <a:schemeClr val="tx1"/>
                </a:solidFill>
              </a:rPr>
              <a:t>.)</a:t>
            </a:r>
          </a:p>
          <a:p>
            <a:pPr algn="l"/>
            <a:endParaRPr lang="sl-SI" dirty="0">
              <a:solidFill>
                <a:schemeClr val="tx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sl-SI" dirty="0">
                <a:solidFill>
                  <a:schemeClr val="tx1"/>
                </a:solidFill>
              </a:rPr>
              <a:t>Pri izračunu končne cene smo že upoštevali ceno koncesionarja (</a:t>
            </a:r>
            <a:r>
              <a:rPr lang="sl-SI" dirty="0" err="1">
                <a:solidFill>
                  <a:schemeClr val="tx1"/>
                </a:solidFill>
              </a:rPr>
              <a:t>Kostak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d.d</a:t>
            </a:r>
            <a:r>
              <a:rPr lang="sl-SI" dirty="0">
                <a:solidFill>
                  <a:schemeClr val="tx1"/>
                </a:solidFill>
              </a:rPr>
              <a:t>.) za obdelavo in odlaganje MKO iz novega elaborata (cena 168 €/t s prevozom)</a:t>
            </a:r>
          </a:p>
          <a:p>
            <a:pPr algn="l"/>
            <a:endParaRPr lang="sl-SI" dirty="0">
              <a:solidFill>
                <a:schemeClr val="tx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sl-SI" dirty="0">
                <a:solidFill>
                  <a:schemeClr val="tx1"/>
                </a:solidFill>
              </a:rPr>
              <a:t>Upoštevana je predpostavka, da ostaja kot doslej v vseh 5 (petih) občinah enotna cena izvajanja GJS zbiranja KO</a:t>
            </a:r>
          </a:p>
          <a:p>
            <a:pPr marL="285750" indent="-285750" algn="l">
              <a:buFontTx/>
              <a:buChar char="-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65780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1E38DA-66CD-9D9E-3F8F-A59297ACC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099" y="145518"/>
            <a:ext cx="11123802" cy="671120"/>
          </a:xfrm>
        </p:spPr>
        <p:txBody>
          <a:bodyPr>
            <a:normAutofit fontScale="90000"/>
          </a:bodyPr>
          <a:lstStyle/>
          <a:p>
            <a:r>
              <a:rPr lang="sl-SI" sz="2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KLJUČNI RAZLOGI ZA DVIG CENE V LETU 2023 GLEDE NA OBRAČUNSKE STROŠKE IZVAJANJA DEJAVNOSTI V LETU 2022</a:t>
            </a:r>
            <a:br>
              <a:rPr lang="sl-SI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3D62DD1-AE2F-2D7C-F122-5279ED7EC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117" y="973123"/>
            <a:ext cx="11288784" cy="57393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GJS ZBIRANJE KOMUNALNIH ODPADKOV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   Strošek porabljenega goriva: pričakujemo povišanje stroškov v višini 5 %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  Drugi stroški materiala: v teh stroških so vključeni tudi stroški plina in električne energije ter rezervnih delov. Stroški rezervnih  delov so se </a:t>
            </a:r>
            <a:r>
              <a:rPr lang="sl-SI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že konec leta 2022 </a:t>
            </a: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dvignili tudi do 20 %, cena električne energije pa za 300 %, skupni predračunski stroški pa so za leto 2023 viši za 19 % glede na leto 2022.</a:t>
            </a:r>
          </a:p>
          <a:p>
            <a:pPr marL="0" indent="0">
              <a:buNone/>
            </a:pPr>
            <a:r>
              <a:rPr lang="sl-SI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   Stroški storitev</a:t>
            </a:r>
          </a:p>
          <a:p>
            <a:endParaRPr lang="sl-SI" sz="1600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19973E4-040A-DF0C-A53B-DF6F6BC723B4}"/>
              </a:ext>
            </a:extLst>
          </p:cNvPr>
          <p:cNvGraphicFramePr>
            <a:graphicFrameLocks noGrp="1"/>
          </p:cNvGraphicFramePr>
          <p:nvPr/>
        </p:nvGraphicFramePr>
        <p:xfrm>
          <a:off x="2537619" y="3434556"/>
          <a:ext cx="4876800" cy="1652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64345738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12804742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190297694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183609762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84408499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357889818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cena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cena 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 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količina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skupaj 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411439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2022 (€/t)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2023 (€/t)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razlika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(t)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vrednost (€)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930424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kosovni odpadki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156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168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12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1.900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22.800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088112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les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12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15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3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1.000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3.000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80807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kuhinjski bio odpadki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30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36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6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1.100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6.600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372517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zeleni odrez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53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90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37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1.000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>
                          <a:effectLst/>
                        </a:rPr>
                        <a:t>37.000</a:t>
                      </a:r>
                      <a:endParaRPr lang="sl-SI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295335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kern="0" dirty="0">
                          <a:effectLst/>
                        </a:rPr>
                        <a:t>69.400</a:t>
                      </a:r>
                      <a:endParaRPr lang="sl-SI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54431337"/>
                  </a:ext>
                </a:extLst>
              </a:tr>
            </a:tbl>
          </a:graphicData>
        </a:graphic>
      </p:graphicFrame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B33C76CC-FEAE-9257-3A90-15CF4B318CFD}"/>
              </a:ext>
            </a:extLst>
          </p:cNvPr>
          <p:cNvSpPr txBox="1"/>
          <p:nvPr/>
        </p:nvSpPr>
        <p:spPr>
          <a:xfrm>
            <a:off x="444617" y="5086700"/>
            <a:ext cx="10989577" cy="607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tabeli je prikazan dvig stroškov obdelave posameznih vrst odpadkov, ki ne spadajo med mešane komunalne odpadke. Vrednost 69.400 € predstavlja pri stroških storitev neposreden dvig v letu 2023 glede na obračunsko obdobje 2022 v višini 9,6 %.</a:t>
            </a:r>
          </a:p>
        </p:txBody>
      </p:sp>
    </p:spTree>
    <p:extLst>
      <p:ext uri="{BB962C8B-B14F-4D97-AF65-F5344CB8AC3E}">
        <p14:creationId xmlns:p14="http://schemas.microsoft.com/office/powerpoint/2010/main" val="4182342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19BB7697-1707-3F5B-87D9-B94D42CC5444}"/>
              </a:ext>
            </a:extLst>
          </p:cNvPr>
          <p:cNvSpPr txBox="1"/>
          <p:nvPr/>
        </p:nvSpPr>
        <p:spPr>
          <a:xfrm>
            <a:off x="637563" y="724234"/>
            <a:ext cx="10981189" cy="3242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buAutoNum type="arabicPeriod" startAt="4"/>
            </a:pP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Strošek dela: zaradi določil zakona o minimalni plači predvidevamo dvig stroškov dela v letu 2023 za 9 %. Vezano na ta strošek, so tudi splošni stroški, ki so prikazani v tabelah za predračunsko obdobje za leto 2023.</a:t>
            </a:r>
          </a:p>
          <a:p>
            <a:pPr lvl="0">
              <a:lnSpc>
                <a:spcPct val="107000"/>
              </a:lnSpc>
            </a:pPr>
            <a:endParaRPr lang="sl-SI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   Amortizacija:</a:t>
            </a:r>
          </a:p>
          <a:p>
            <a:pPr lvl="0">
              <a:lnSpc>
                <a:spcPct val="107000"/>
              </a:lnSpc>
            </a:pP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V letu 2022 je amortizacija ostala skoraj na ravni iz leta 2021. Razlog je v zamudah dostave že naročenih smetarskih vozil in ostale opreme, ki je bila </a:t>
            </a:r>
            <a:r>
              <a:rPr lang="sl-SI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izdobavljena</a:t>
            </a: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šele konec leta 2022, zato je obračunana amortizacija skladno z Uredbo MEDO v letu 2023 precej višja in sicer za 102.512 € oz. za 34,4 % glede na leto 2022.</a:t>
            </a:r>
          </a:p>
          <a:p>
            <a:pPr lvl="0">
              <a:lnSpc>
                <a:spcPct val="107000"/>
              </a:lnSpc>
            </a:pPr>
            <a:endParaRPr lang="sl-SI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   Znižan prihodek iz prodaje odpadnih surovih: zaradi visokih cen odpadnih surovin, ki smo jih </a:t>
            </a:r>
            <a:r>
              <a:rPr lang="sl-SI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uspeli doseči</a:t>
            </a: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predvsem v prvi polovici leta 2022, smo dosegli doslej najvišje prihodke, ki istočasno znižujejo tudi stroške izvajanja dejavnosti. Takih prihodkov po gibanju cene v drugi polovici leta 2022 in prvih mesecih letošnjega leta, letos ne bomo dosegli. Skupno razliko v nižjih prihodkih, ki znižujejo stroške ocenjujemo na 147.388 € oz. za 75 %.</a:t>
            </a:r>
          </a:p>
        </p:txBody>
      </p:sp>
    </p:spTree>
    <p:extLst>
      <p:ext uri="{BB962C8B-B14F-4D97-AF65-F5344CB8AC3E}">
        <p14:creationId xmlns:p14="http://schemas.microsoft.com/office/powerpoint/2010/main" val="3775896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0C93243-FD84-FDB0-8FEE-A71ED51DF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561" y="265652"/>
            <a:ext cx="11216081" cy="799750"/>
          </a:xfrm>
        </p:spPr>
        <p:txBody>
          <a:bodyPr>
            <a:normAutofit/>
          </a:bodyPr>
          <a:lstStyle/>
          <a:p>
            <a:r>
              <a:rPr lang="sl-SI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KLJUČNI RAZLOGI ZA DVIG CENE V LETU 2023 GLEDE NA OBRAČUNSKE STROŠKE IZVAJANJA DEJAVNOSTI V LETU 2022</a:t>
            </a:r>
            <a:endParaRPr lang="sl-SI" sz="20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2E221A8-F5A6-EAD8-0CD8-4F51D8DF5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61" y="1241571"/>
            <a:ext cx="11073467" cy="535077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GJS ZBIRANJE OBDELAVA IN ODLAGANJE MEŠANIH KOMUNALNIH ODPADKOV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   Strošek električne energije je bil že v obračunskem letu 2022 glede na predhodno leto višji za 371,8 %, strošek pogonskega goriva  pa za 22,4 %. Ker je cena električne energije na trgu nekoliko padla, družba </a:t>
            </a:r>
            <a:r>
              <a:rPr lang="sl-SI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Kostak</a:t>
            </a: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pričakuje, da bo v letu 2023 strošek električne energije  »le« še za 282,3 % višji kot v letu 2021 oz. za 50,8 % nižji kot v letu 2022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  Posredni in neposredni stroški dela, bodo v letu 2023 višji za 6 % glede na leto 2022. Tudi v primeru družbe </a:t>
            </a:r>
            <a:r>
              <a:rPr lang="sl-SI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Kostak</a:t>
            </a: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ključni razlog zagotavljanje plače skladno z zakonom o minimalni plači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65650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FD4442-42E6-B7E0-76FB-9E4D958DF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507" y="609600"/>
            <a:ext cx="10788242" cy="715861"/>
          </a:xfrm>
        </p:spPr>
        <p:txBody>
          <a:bodyPr>
            <a:norm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PRERAČUN STROŠKA OBDELAVE IN ODLAGANJA NA UPORABNIKA NA MESEC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6AFFA507-ED1C-FB82-6D6E-00EE3E7D05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1696941"/>
              </p:ext>
            </p:extLst>
          </p:nvPr>
        </p:nvGraphicFramePr>
        <p:xfrm>
          <a:off x="528506" y="1325461"/>
          <a:ext cx="10788245" cy="45887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9865">
                  <a:extLst>
                    <a:ext uri="{9D8B030D-6E8A-4147-A177-3AD203B41FA5}">
                      <a16:colId xmlns:a16="http://schemas.microsoft.com/office/drawing/2014/main" val="370625328"/>
                    </a:ext>
                  </a:extLst>
                </a:gridCol>
                <a:gridCol w="829865">
                  <a:extLst>
                    <a:ext uri="{9D8B030D-6E8A-4147-A177-3AD203B41FA5}">
                      <a16:colId xmlns:a16="http://schemas.microsoft.com/office/drawing/2014/main" val="2847866865"/>
                    </a:ext>
                  </a:extLst>
                </a:gridCol>
                <a:gridCol w="829865">
                  <a:extLst>
                    <a:ext uri="{9D8B030D-6E8A-4147-A177-3AD203B41FA5}">
                      <a16:colId xmlns:a16="http://schemas.microsoft.com/office/drawing/2014/main" val="2775720067"/>
                    </a:ext>
                  </a:extLst>
                </a:gridCol>
                <a:gridCol w="829865">
                  <a:extLst>
                    <a:ext uri="{9D8B030D-6E8A-4147-A177-3AD203B41FA5}">
                      <a16:colId xmlns:a16="http://schemas.microsoft.com/office/drawing/2014/main" val="1100319301"/>
                    </a:ext>
                  </a:extLst>
                </a:gridCol>
                <a:gridCol w="829865">
                  <a:extLst>
                    <a:ext uri="{9D8B030D-6E8A-4147-A177-3AD203B41FA5}">
                      <a16:colId xmlns:a16="http://schemas.microsoft.com/office/drawing/2014/main" val="380477639"/>
                    </a:ext>
                  </a:extLst>
                </a:gridCol>
                <a:gridCol w="829865">
                  <a:extLst>
                    <a:ext uri="{9D8B030D-6E8A-4147-A177-3AD203B41FA5}">
                      <a16:colId xmlns:a16="http://schemas.microsoft.com/office/drawing/2014/main" val="1252074316"/>
                    </a:ext>
                  </a:extLst>
                </a:gridCol>
                <a:gridCol w="829865">
                  <a:extLst>
                    <a:ext uri="{9D8B030D-6E8A-4147-A177-3AD203B41FA5}">
                      <a16:colId xmlns:a16="http://schemas.microsoft.com/office/drawing/2014/main" val="3195245701"/>
                    </a:ext>
                  </a:extLst>
                </a:gridCol>
                <a:gridCol w="829865">
                  <a:extLst>
                    <a:ext uri="{9D8B030D-6E8A-4147-A177-3AD203B41FA5}">
                      <a16:colId xmlns:a16="http://schemas.microsoft.com/office/drawing/2014/main" val="2184622702"/>
                    </a:ext>
                  </a:extLst>
                </a:gridCol>
                <a:gridCol w="829865">
                  <a:extLst>
                    <a:ext uri="{9D8B030D-6E8A-4147-A177-3AD203B41FA5}">
                      <a16:colId xmlns:a16="http://schemas.microsoft.com/office/drawing/2014/main" val="237276415"/>
                    </a:ext>
                  </a:extLst>
                </a:gridCol>
                <a:gridCol w="829865">
                  <a:extLst>
                    <a:ext uri="{9D8B030D-6E8A-4147-A177-3AD203B41FA5}">
                      <a16:colId xmlns:a16="http://schemas.microsoft.com/office/drawing/2014/main" val="1210409970"/>
                    </a:ext>
                  </a:extLst>
                </a:gridCol>
                <a:gridCol w="829865">
                  <a:extLst>
                    <a:ext uri="{9D8B030D-6E8A-4147-A177-3AD203B41FA5}">
                      <a16:colId xmlns:a16="http://schemas.microsoft.com/office/drawing/2014/main" val="211099327"/>
                    </a:ext>
                  </a:extLst>
                </a:gridCol>
                <a:gridCol w="829865">
                  <a:extLst>
                    <a:ext uri="{9D8B030D-6E8A-4147-A177-3AD203B41FA5}">
                      <a16:colId xmlns:a16="http://schemas.microsoft.com/office/drawing/2014/main" val="4289049424"/>
                    </a:ext>
                  </a:extLst>
                </a:gridCol>
                <a:gridCol w="829865">
                  <a:extLst>
                    <a:ext uri="{9D8B030D-6E8A-4147-A177-3AD203B41FA5}">
                      <a16:colId xmlns:a16="http://schemas.microsoft.com/office/drawing/2014/main" val="4084885777"/>
                    </a:ext>
                  </a:extLst>
                </a:gridCol>
              </a:tblGrid>
              <a:tr h="386912">
                <a:tc gridSpan="10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družba Kostak d.d. predlaga spremembo cene iz 134 €/t na 168 €/t obdelave in odlaganja MKO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7407397"/>
                  </a:ext>
                </a:extLst>
              </a:tr>
              <a:tr h="359828"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3178536"/>
                  </a:ext>
                </a:extLst>
              </a:tr>
              <a:tr h="386912">
                <a:tc gridSpan="8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predvidena količina zbranih MKO (brez pravnih oseb) 7.500 t za leto 2023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26269590"/>
                  </a:ext>
                </a:extLst>
              </a:tr>
              <a:tr h="359828"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2211279"/>
                  </a:ext>
                </a:extLst>
              </a:tr>
              <a:tr h="386912">
                <a:tc gridSpan="13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Predvideno število uporabnikov v letu 2023 je 56.200 (50.500 gospodinjskih in 5.700 pavšal pravnih oseb, kar je razvidno iz elaborata. 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817890"/>
                  </a:ext>
                </a:extLst>
              </a:tr>
              <a:tr h="386912">
                <a:tc gridSpan="13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V letu 2022 smo strošek izvajanja GJS zbiranja KO obračunali 49.975 gospodinjskim upravičencem in 5.747 pavšal pravnim osebam. 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994573"/>
                  </a:ext>
                </a:extLst>
              </a:tr>
              <a:tr h="386912"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6624985"/>
                  </a:ext>
                </a:extLst>
              </a:tr>
              <a:tr h="3869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Izračun obdelava MKO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1974"/>
                  </a:ext>
                </a:extLst>
              </a:tr>
              <a:tr h="386912">
                <a:tc gridSpan="8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normativ:  7.500.000 kg / 56.200 upravičencev / 12  =  11,12 kg/uporabnika/mesec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9243602"/>
                  </a:ext>
                </a:extLst>
              </a:tr>
              <a:tr h="386912"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940731"/>
                  </a:ext>
                </a:extLst>
              </a:tr>
              <a:tr h="3869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cena:  7.500 t * 168 = 1.260.000 €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56439704"/>
                  </a:ext>
                </a:extLst>
              </a:tr>
              <a:tr h="386912">
                <a:tc gridSpan="8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             1.260.000 € / 56.200 upravičencev / 12  =  1,87 €/uporabnika/mesec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1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247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B0C263-AB93-934B-F7CF-AA8B6DC2E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672971" cy="455802"/>
          </a:xfrm>
        </p:spPr>
        <p:txBody>
          <a:bodyPr>
            <a:normAutofit/>
          </a:bodyPr>
          <a:lstStyle/>
          <a:p>
            <a:r>
              <a:rPr lang="sl-SI" sz="1800" b="1" dirty="0">
                <a:solidFill>
                  <a:srgbClr val="FF0000"/>
                </a:solidFill>
              </a:rPr>
              <a:t>PREDLOG NOVE CENE OD 1.7.2023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57E64F8-C489-A5D7-13FE-52203B853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449" y="1174459"/>
            <a:ext cx="11643918" cy="5553512"/>
          </a:xfrm>
        </p:spPr>
        <p:txBody>
          <a:bodyPr/>
          <a:lstStyle/>
          <a:p>
            <a:endParaRPr lang="sl-SI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sl-SI" sz="1200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A3A3568E-7CA6-AD3A-FF5D-87F31BF25F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427679"/>
              </p:ext>
            </p:extLst>
          </p:nvPr>
        </p:nvGraphicFramePr>
        <p:xfrm>
          <a:off x="369116" y="1241572"/>
          <a:ext cx="11107024" cy="53857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8491">
                  <a:extLst>
                    <a:ext uri="{9D8B030D-6E8A-4147-A177-3AD203B41FA5}">
                      <a16:colId xmlns:a16="http://schemas.microsoft.com/office/drawing/2014/main" val="1866584313"/>
                    </a:ext>
                  </a:extLst>
                </a:gridCol>
                <a:gridCol w="1058353">
                  <a:extLst>
                    <a:ext uri="{9D8B030D-6E8A-4147-A177-3AD203B41FA5}">
                      <a16:colId xmlns:a16="http://schemas.microsoft.com/office/drawing/2014/main" val="412261235"/>
                    </a:ext>
                  </a:extLst>
                </a:gridCol>
                <a:gridCol w="1012834">
                  <a:extLst>
                    <a:ext uri="{9D8B030D-6E8A-4147-A177-3AD203B41FA5}">
                      <a16:colId xmlns:a16="http://schemas.microsoft.com/office/drawing/2014/main" val="1952700760"/>
                    </a:ext>
                  </a:extLst>
                </a:gridCol>
                <a:gridCol w="971106">
                  <a:extLst>
                    <a:ext uri="{9D8B030D-6E8A-4147-A177-3AD203B41FA5}">
                      <a16:colId xmlns:a16="http://schemas.microsoft.com/office/drawing/2014/main" val="1628850707"/>
                    </a:ext>
                  </a:extLst>
                </a:gridCol>
                <a:gridCol w="273124">
                  <a:extLst>
                    <a:ext uri="{9D8B030D-6E8A-4147-A177-3AD203B41FA5}">
                      <a16:colId xmlns:a16="http://schemas.microsoft.com/office/drawing/2014/main" val="3726882410"/>
                    </a:ext>
                  </a:extLst>
                </a:gridCol>
                <a:gridCol w="197257">
                  <a:extLst>
                    <a:ext uri="{9D8B030D-6E8A-4147-A177-3AD203B41FA5}">
                      <a16:colId xmlns:a16="http://schemas.microsoft.com/office/drawing/2014/main" val="3611806079"/>
                    </a:ext>
                  </a:extLst>
                </a:gridCol>
                <a:gridCol w="1069733">
                  <a:extLst>
                    <a:ext uri="{9D8B030D-6E8A-4147-A177-3AD203B41FA5}">
                      <a16:colId xmlns:a16="http://schemas.microsoft.com/office/drawing/2014/main" val="3275370364"/>
                    </a:ext>
                  </a:extLst>
                </a:gridCol>
                <a:gridCol w="955932">
                  <a:extLst>
                    <a:ext uri="{9D8B030D-6E8A-4147-A177-3AD203B41FA5}">
                      <a16:colId xmlns:a16="http://schemas.microsoft.com/office/drawing/2014/main" val="3550931551"/>
                    </a:ext>
                  </a:extLst>
                </a:gridCol>
                <a:gridCol w="876272">
                  <a:extLst>
                    <a:ext uri="{9D8B030D-6E8A-4147-A177-3AD203B41FA5}">
                      <a16:colId xmlns:a16="http://schemas.microsoft.com/office/drawing/2014/main" val="1292245379"/>
                    </a:ext>
                  </a:extLst>
                </a:gridCol>
                <a:gridCol w="625908">
                  <a:extLst>
                    <a:ext uri="{9D8B030D-6E8A-4147-A177-3AD203B41FA5}">
                      <a16:colId xmlns:a16="http://schemas.microsoft.com/office/drawing/2014/main" val="4047001382"/>
                    </a:ext>
                  </a:extLst>
                </a:gridCol>
                <a:gridCol w="1138014">
                  <a:extLst>
                    <a:ext uri="{9D8B030D-6E8A-4147-A177-3AD203B41FA5}">
                      <a16:colId xmlns:a16="http://schemas.microsoft.com/office/drawing/2014/main" val="4082415503"/>
                    </a:ext>
                  </a:extLst>
                </a:gridCol>
              </a:tblGrid>
              <a:tr h="247617"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TRENUTNO VELJAVNA CENA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PREDLAGANA NOVA CENA OD 1.7.2023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1317774172"/>
                  </a:ext>
                </a:extLst>
              </a:tr>
              <a:tr h="247617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element na položnici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normativ kg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cena €/kg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znesek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normativ kg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cena €/kg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znesek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1032521226"/>
                  </a:ext>
                </a:extLst>
              </a:tr>
              <a:tr h="235826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zbiranje MKO - cena infrastrukture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20,90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0,0085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0,18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21,91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0,0084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0,18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1030788401"/>
                  </a:ext>
                </a:extLst>
              </a:tr>
              <a:tr h="235826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                         - cena storitve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20,90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0,1821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3,81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21,91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0,1928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4,22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980191945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1085240220"/>
                  </a:ext>
                </a:extLst>
              </a:tr>
              <a:tr h="426846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u="none" strike="noStrike">
                          <a:effectLst/>
                        </a:rPr>
                        <a:t>zbiranje BIO odpadkov - cena infrastrukture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3,51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0,0080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0,03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3,68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0,0089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0,03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3422016407"/>
                  </a:ext>
                </a:extLst>
              </a:tr>
              <a:tr h="247617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                                          - cena storitve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3,51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0,1890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0,66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3,68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0,3137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1,15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6519529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4189621292"/>
                  </a:ext>
                </a:extLst>
              </a:tr>
              <a:tr h="235826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obdelava MKO - cena infrastrukture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11,31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0,0000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0,00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11,12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0,0000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0,00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2296470491"/>
                  </a:ext>
                </a:extLst>
              </a:tr>
              <a:tr h="235826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                            - cena storitve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11,31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0,1283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1,45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11,12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0,1620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1,80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1496167380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1659251573"/>
                  </a:ext>
                </a:extLst>
              </a:tr>
              <a:tr h="235826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odlaganje MKO - cena infrastrukture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0,56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0,0000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0,00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0,56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0,0000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0,00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3554627619"/>
                  </a:ext>
                </a:extLst>
              </a:tr>
              <a:tr h="247617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                             - cena storitve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0,56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0,1150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0,06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0,56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0,1200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0,07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2899299921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4262131642"/>
                  </a:ext>
                </a:extLst>
              </a:tr>
              <a:tr h="247617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SKUPAJ NA OSEBO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6,19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7,46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3661943811"/>
                  </a:ext>
                </a:extLst>
              </a:tr>
              <a:tr h="235826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DDV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9,50%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0,59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9,50%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0,71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4183981241"/>
                  </a:ext>
                </a:extLst>
              </a:tr>
              <a:tr h="235826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u="none" strike="noStrike">
                          <a:effectLst/>
                        </a:rPr>
                        <a:t>SKUPAJ NA OSEBO Z DDV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6,78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8,17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470881578"/>
                  </a:ext>
                </a:extLst>
              </a:tr>
              <a:tr h="235826"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2071471372"/>
                  </a:ext>
                </a:extLst>
              </a:tr>
              <a:tr h="235826"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2060313538"/>
                  </a:ext>
                </a:extLst>
              </a:tr>
              <a:tr h="235826"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index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3545838618"/>
                  </a:ext>
                </a:extLst>
              </a:tr>
              <a:tr h="235826"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zbiranje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4,68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zbiranje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5,60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119,69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2541977545"/>
                  </a:ext>
                </a:extLst>
              </a:tr>
              <a:tr h="235826"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  <a:highlight>
                            <a:srgbClr val="FFFF00"/>
                          </a:highlight>
                        </a:rPr>
                        <a:t>obdelava + odlaganje</a:t>
                      </a:r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1,52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obdelava + odlaganje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1,87</a:t>
                      </a:r>
                      <a:endParaRPr lang="sl-SI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rgbClr val="FF0000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123,30</a:t>
                      </a:r>
                      <a:endParaRPr lang="sl-SI" sz="1000" b="1" i="0" u="none" strike="noStrike" dirty="0">
                        <a:solidFill>
                          <a:srgbClr val="FF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8519" marR="8519" marT="8519" marB="0" anchor="b"/>
                </a:tc>
                <a:extLst>
                  <a:ext uri="{0D108BD9-81ED-4DB2-BD59-A6C34878D82A}">
                    <a16:rowId xmlns:a16="http://schemas.microsoft.com/office/drawing/2014/main" val="1042831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9833613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785</TotalTime>
  <Words>1412</Words>
  <Application>Microsoft Office PowerPoint</Application>
  <PresentationFormat>Širokozaslonsko</PresentationFormat>
  <Paragraphs>526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5" baseType="lpstr">
      <vt:lpstr>Arial</vt:lpstr>
      <vt:lpstr>Calibri</vt:lpstr>
      <vt:lpstr>Poppins</vt:lpstr>
      <vt:lpstr>Trebuchet MS</vt:lpstr>
      <vt:lpstr>Wingdings 3</vt:lpstr>
      <vt:lpstr>Gladko</vt:lpstr>
      <vt:lpstr>PowerPointova predstavitev</vt:lpstr>
      <vt:lpstr>PREDSTAVITEV LOČENEGA ZBIRANJA ODPADKOV PO LETIH (v kg)</vt:lpstr>
      <vt:lpstr>ZBRANI ODPADKI PO OBČINAH – GJS  ( v kg)</vt:lpstr>
      <vt:lpstr>IZHODIŠČA ZA PRIPRAVO NOVEGA ELABORATA</vt:lpstr>
      <vt:lpstr>KLJUČNI RAZLOGI ZA DVIG CENE V LETU 2023 GLEDE NA OBRAČUNSKE STROŠKE IZVAJANJA DEJAVNOSTI V LETU 2022 </vt:lpstr>
      <vt:lpstr>PowerPointova predstavitev</vt:lpstr>
      <vt:lpstr>KLJUČNI RAZLOGI ZA DVIG CENE V LETU 2023 GLEDE NA OBRAČUNSKE STROŠKE IZVAJANJA DEJAVNOSTI V LETU 2022</vt:lpstr>
      <vt:lpstr>PRERAČUN STROŠKA OBDELAVE IN ODLAGANJA NA UPORABNIKA NA MESEC</vt:lpstr>
      <vt:lpstr>PREDLOG NOVE CENE OD 1.7.2023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SPREMEMBE PRI IZVAJANJU STORITEV GJS RAVNANJA Z ODPADKI NA PODROČJU ŠEST GORIŠKIH OBČIN</dc:title>
  <dc:creator>Darko Licen</dc:creator>
  <cp:lastModifiedBy>Darko Licen</cp:lastModifiedBy>
  <cp:revision>61</cp:revision>
  <cp:lastPrinted>2023-05-17T09:36:10Z</cp:lastPrinted>
  <dcterms:created xsi:type="dcterms:W3CDTF">2020-10-21T07:37:33Z</dcterms:created>
  <dcterms:modified xsi:type="dcterms:W3CDTF">2023-05-17T09:36:23Z</dcterms:modified>
</cp:coreProperties>
</file>